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21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AC6589F-2680-468C-93B8-91B8C772D768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21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8BA0B4-0BA5-4E5F-8726-2C596FE3908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51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itemized deductions not entered because taxable income is 0 (based on standard deduction), make a note in Taxpayer</a:t>
            </a:r>
            <a:r>
              <a:rPr lang="en-US" altLang="en-US" baseline="0" dirty="0" smtClean="0">
                <a:cs typeface="Arial" panose="020B0604020202020204" pitchFamily="34" charset="0"/>
              </a:rPr>
              <a:t> Diary to alert anyone who might amend return later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723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8D7DA-15F5-425D-92C1-1015AC09F4C6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23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9B4C0D-CEC7-4D2F-B3D5-774C4D1A993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7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26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C8D2509-8D21-447A-98AB-A080776F38C3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26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D92527-95D0-4FA5-B5EF-D434813A1A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5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28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C07469A-078D-49F4-9062-F34996FAD5B6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28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0A3629-559D-47FA-9329-2B795806B1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3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30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92AA471-0000-4AA2-8046-50476C6F0E64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30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FD1984-4BD7-46EA-974C-3C86A1AECA0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36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7549628-D353-488F-8D9C-CC423DE100C2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736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8AD6D4-ECE7-430D-B5BC-F6ADE2A42A0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4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Standard Deductions &amp; Exemptions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17 Chapter 20</a:t>
            </a:r>
          </a:p>
          <a:p>
            <a:r>
              <a:rPr lang="en-US" altLang="en-US" dirty="0" smtClean="0"/>
              <a:t>Pub 4012 Pages F-1 &amp; F-2</a:t>
            </a:r>
          </a:p>
          <a:p>
            <a:r>
              <a:rPr lang="en-US" altLang="en-US" dirty="0" smtClean="0"/>
              <a:t>(</a:t>
            </a:r>
            <a:r>
              <a:rPr lang="en-US" altLang="en-US" smtClean="0"/>
              <a:t>Federal 1040-Line </a:t>
            </a:r>
            <a:r>
              <a:rPr lang="en-US" altLang="en-US" dirty="0" smtClean="0"/>
              <a:t>40)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92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Standard Deductions vs. Itemized Deductions</a:t>
            </a:r>
            <a:endParaRPr lang="en-US" altLang="en-US" sz="2400" smtClean="0"/>
          </a:p>
        </p:txBody>
      </p:sp>
      <p:sp>
        <p:nvSpPr>
          <p:cNvPr id="7229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en-US" altLang="en-US" dirty="0" smtClean="0"/>
              <a:t>TW determines if it is financially better for taxpayer to take standard deduction or itemized deductions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dirty="0" smtClean="0"/>
              <a:t>Taxpayer can override </a:t>
            </a:r>
          </a:p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b="1" dirty="0" smtClean="0"/>
              <a:t>Always</a:t>
            </a:r>
            <a:r>
              <a:rPr lang="en-US" altLang="en-US" dirty="0" smtClean="0"/>
              <a:t> prepare parts of Schedule A (itemized deductions), even if taking standard deduction, so that medical expenses &amp; property taxes flow through to NJ return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en-US" altLang="en-US" dirty="0" smtClean="0"/>
              <a:t> If taxable income is 0 based on standard deduction, no need to enter itemized deductions, other than medical &amp; property taxes 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 smtClean="0"/>
              <a:t>Will not have to declare recoveries next year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 smtClean="0"/>
              <a:t>May need to enter rest of itemized deductions if preparing an amended return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 smtClean="0"/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 smtClean="0"/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7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01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</a:tabLst>
            </a:pPr>
            <a:r>
              <a:rPr lang="en-US" altLang="en-US" smtClean="0"/>
              <a:t>Standard Deductions vs. Itemized Deductions</a:t>
            </a:r>
            <a:endParaRPr lang="en-US" altLang="en-US" sz="2400" dirty="0" smtClean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900" dirty="0" smtClean="0"/>
              <a:t>Taxpayer may elect or be required to itemize deductions even though standard deduction is higher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 smtClean="0"/>
              <a:t>Check box on Federal 1040 Line 40 (TW screen)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 smtClean="0"/>
              <a:t>E.g. – MFS requirement (Explained on future slide)</a:t>
            </a:r>
          </a:p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900" dirty="0" smtClean="0"/>
              <a:t>If taxpayer wishes or is required to take standard deduction even though itemized deductions are higher, remove some itemized deductions (not medical expenses or property taxes)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 smtClean="0"/>
              <a:t>E.g. – lack of documentation to back up itemized deductions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 smtClean="0"/>
              <a:t>Never required to take a deduction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endParaRPr lang="en-US" altLang="en-US" sz="2500" dirty="0" smtClean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/>
          <a:lstStyle/>
          <a:p>
            <a:r>
              <a:rPr lang="en-US" altLang="en-US" smtClean="0"/>
              <a:t>Standard Deduction</a:t>
            </a:r>
            <a:endParaRPr lang="en-US" altLang="en-US" sz="2200" smtClean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dirty="0" smtClean="0"/>
              <a:t>No recordkeeping required for Standard Deduction; back-up documentation required to itemize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dirty="0" smtClean="0"/>
              <a:t>Additional Standard Deduction allowance if over 65 or blind</a:t>
            </a:r>
          </a:p>
          <a:p>
            <a:pPr marL="742950" lvl="2" indent="-342900">
              <a:lnSpc>
                <a:spcPct val="90000"/>
              </a:lnSpc>
              <a:buSzPct val="90000"/>
              <a:defRPr/>
            </a:pPr>
            <a:r>
              <a:rPr lang="en-US" sz="2500" dirty="0" smtClean="0"/>
              <a:t>No additional standard deduction for disabled on Federal return; NJ does grant additional exemption for disabled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800" dirty="0" smtClean="0"/>
              <a:t>TW automatically determines allowable standard deduction &amp; populates on Federal 1040 Line 40</a:t>
            </a:r>
          </a:p>
          <a:p>
            <a:pPr marL="746125" lvl="1" indent="-346075">
              <a:lnSpc>
                <a:spcPct val="90000"/>
              </a:lnSpc>
              <a:defRPr/>
            </a:pPr>
            <a:r>
              <a:rPr lang="en-US" sz="2500" dirty="0" smtClean="0"/>
              <a:t>Based on filing status, age, blind, can be claimed as a dependent by someone else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900" dirty="0" smtClean="0"/>
              <a:t>See Pub 4012 Tab F for details and amounts for current tax year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46355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 descr="NJ Pub Ref" title="NJ Pub Ref"/>
          <p:cNvSpPr txBox="1"/>
          <p:nvPr/>
        </p:nvSpPr>
        <p:spPr>
          <a:xfrm>
            <a:off x="7140995" y="585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 smtClean="0"/>
              <a:t>Pub 4012 Tab F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74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 smtClean="0"/>
              <a:t>Situations Where Taxpayer Cannot Choose Between Standard or Itemized Deductions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Married Filing Separately (MFS)</a:t>
            </a:r>
          </a:p>
          <a:p>
            <a:pPr lvl="1"/>
            <a:r>
              <a:rPr lang="en-US" altLang="en-US" smtClean="0"/>
              <a:t>Spouse has itemized – Taxpayer must itemize</a:t>
            </a:r>
          </a:p>
          <a:p>
            <a:pPr lvl="1"/>
            <a:r>
              <a:rPr lang="en-US" altLang="en-US" smtClean="0"/>
              <a:t>Spouse took standard deduction – Taxpayer must take standard deduction</a:t>
            </a:r>
          </a:p>
          <a:p>
            <a:pPr lvl="1"/>
            <a:r>
              <a:rPr lang="en-US" altLang="en-US" smtClean="0"/>
              <a:t>First spouse to file determines whether to itemize or take standard deduction</a:t>
            </a:r>
          </a:p>
          <a:p>
            <a:r>
              <a:rPr lang="en-US" altLang="en-US" smtClean="0"/>
              <a:t>Non-resident alien or dual status alien must itemize</a:t>
            </a:r>
          </a:p>
          <a:p>
            <a:pPr lvl="2"/>
            <a:endParaRPr lang="en-US" altLang="en-US" smtClean="0"/>
          </a:p>
        </p:txBody>
      </p:sp>
      <p:sp>
        <p:nvSpPr>
          <p:cNvPr id="5" name="TextBox 7" descr="NJ Pub Ref" title="NJ Pub Ref"/>
          <p:cNvSpPr txBox="1"/>
          <p:nvPr/>
        </p:nvSpPr>
        <p:spPr>
          <a:xfrm>
            <a:off x="7140995" y="2109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/>
            <a:r>
              <a:rPr lang="en-US" sz="1600" dirty="0" smtClean="0"/>
              <a:t>Pub 4012 Tab F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74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2014 Exemptions &amp; Taxable Income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724400"/>
          </a:xfrm>
        </p:spPr>
        <p:txBody>
          <a:bodyPr>
            <a:normAutofit/>
          </a:bodyPr>
          <a:lstStyle/>
          <a:p>
            <a:r>
              <a:rPr lang="en-US" altLang="en-US" sz="2900" b="1" dirty="0" smtClean="0"/>
              <a:t>Exemptions</a:t>
            </a:r>
          </a:p>
          <a:p>
            <a:pPr lvl="1"/>
            <a:r>
              <a:rPr lang="en-US" altLang="en-US" sz="2700" dirty="0" smtClean="0"/>
              <a:t>Given regardless whether standard or itemized deductions are elected</a:t>
            </a:r>
          </a:p>
          <a:p>
            <a:pPr lvl="1"/>
            <a:r>
              <a:rPr lang="en-US" altLang="en-US" sz="2700" dirty="0" smtClean="0"/>
              <a:t>TW calculates:  $3,950 x total # of exemptions on Federal 1040 Line 6d </a:t>
            </a:r>
          </a:p>
          <a:p>
            <a:pPr lvl="1"/>
            <a:r>
              <a:rPr lang="en-US" altLang="en-US" sz="2700" dirty="0" smtClean="0"/>
              <a:t>Populated on Federal 1040 Line 42</a:t>
            </a:r>
          </a:p>
          <a:p>
            <a:r>
              <a:rPr lang="en-US" altLang="en-US" sz="3100" b="1" dirty="0" smtClean="0"/>
              <a:t>Taxable Income </a:t>
            </a:r>
            <a:r>
              <a:rPr lang="en-US" altLang="en-US" sz="3100" dirty="0" smtClean="0"/>
              <a:t>= A</a:t>
            </a:r>
            <a:r>
              <a:rPr lang="en-US" altLang="en-US" sz="2900" dirty="0" smtClean="0"/>
              <a:t>djusted Gross Income (AGI)          minus (deductions + exemptions)</a:t>
            </a:r>
          </a:p>
          <a:p>
            <a:pPr lvl="1"/>
            <a:r>
              <a:rPr lang="en-US" altLang="en-US" sz="2700" dirty="0" smtClean="0"/>
              <a:t>Populated on Federal 1040 Line 43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7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490</Words>
  <Application>Microsoft Office PowerPoint</Application>
  <PresentationFormat>On-screen Show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ＭＳ Ｐゴシック</vt:lpstr>
      <vt:lpstr>Verdana</vt:lpstr>
      <vt:lpstr>Wingdings</vt:lpstr>
      <vt:lpstr>NJ Template 06</vt:lpstr>
      <vt:lpstr>Standard Deductions &amp; Exemptions</vt:lpstr>
      <vt:lpstr>Standard Deductions vs. Itemized Deductions</vt:lpstr>
      <vt:lpstr>Standard Deductions vs. Itemized Deductions</vt:lpstr>
      <vt:lpstr>Standard Deduction</vt:lpstr>
      <vt:lpstr>Situations Where Taxpayer Cannot Choose Between Standard or Itemized Deductions</vt:lpstr>
      <vt:lpstr>2014 Exemptions &amp; Taxable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2015-11-05T18:27:59Z</dcterms:modified>
</cp:coreProperties>
</file>